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7"/>
  </p:notesMasterIdLst>
  <p:sldIdLst>
    <p:sldId id="259" r:id="rId5"/>
    <p:sldId id="260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FCF7E-7737-5B06-4A2D-CE95F89D19E4}" name="LECONTE Mathilde" initials="ML" userId="S::MLECONTE22@mgen.fr::eaf24d78-0cef-4157-903a-35d746c6504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41" autoAdjust="0"/>
    <p:restoredTop sz="90783" autoAdjust="0"/>
  </p:normalViewPr>
  <p:slideViewPr>
    <p:cSldViewPr snapToGrid="0">
      <p:cViewPr varScale="1">
        <p:scale>
          <a:sx n="75" d="100"/>
          <a:sy n="75" d="100"/>
        </p:scale>
        <p:origin x="35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UVAGEOT Frédérique" userId="c3b08760-df6e-4b85-a0f8-addfe7db44bc" providerId="ADAL" clId="{8BDD85AD-1709-4726-8DAE-DE289FCD94D1}"/>
    <pc:docChg chg="modSld">
      <pc:chgData name="SAUVAGEOT Frédérique" userId="c3b08760-df6e-4b85-a0f8-addfe7db44bc" providerId="ADAL" clId="{8BDD85AD-1709-4726-8DAE-DE289FCD94D1}" dt="2025-12-02T10:56:45.316" v="7" actId="6549"/>
      <pc:docMkLst>
        <pc:docMk/>
      </pc:docMkLst>
      <pc:sldChg chg="modSp mod">
        <pc:chgData name="SAUVAGEOT Frédérique" userId="c3b08760-df6e-4b85-a0f8-addfe7db44bc" providerId="ADAL" clId="{8BDD85AD-1709-4726-8DAE-DE289FCD94D1}" dt="2025-12-02T10:56:23.296" v="6" actId="20577"/>
        <pc:sldMkLst>
          <pc:docMk/>
          <pc:sldMk cId="2836172254" sldId="259"/>
        </pc:sldMkLst>
        <pc:spChg chg="mod">
          <ac:chgData name="SAUVAGEOT Frédérique" userId="c3b08760-df6e-4b85-a0f8-addfe7db44bc" providerId="ADAL" clId="{8BDD85AD-1709-4726-8DAE-DE289FCD94D1}" dt="2025-12-02T10:56:23.296" v="6" actId="20577"/>
          <ac:spMkLst>
            <pc:docMk/>
            <pc:sldMk cId="2836172254" sldId="259"/>
            <ac:spMk id="17" creationId="{2EB136CE-7364-7ED8-8368-374DBE343E80}"/>
          </ac:spMkLst>
        </pc:spChg>
      </pc:sldChg>
      <pc:sldChg chg="modSp mod">
        <pc:chgData name="SAUVAGEOT Frédérique" userId="c3b08760-df6e-4b85-a0f8-addfe7db44bc" providerId="ADAL" clId="{8BDD85AD-1709-4726-8DAE-DE289FCD94D1}" dt="2025-12-02T10:56:45.316" v="7" actId="6549"/>
        <pc:sldMkLst>
          <pc:docMk/>
          <pc:sldMk cId="2111277284" sldId="260"/>
        </pc:sldMkLst>
        <pc:spChg chg="mod">
          <ac:chgData name="SAUVAGEOT Frédérique" userId="c3b08760-df6e-4b85-a0f8-addfe7db44bc" providerId="ADAL" clId="{8BDD85AD-1709-4726-8DAE-DE289FCD94D1}" dt="2025-12-02T10:56:45.316" v="7" actId="6549"/>
          <ac:spMkLst>
            <pc:docMk/>
            <pc:sldMk cId="2111277284" sldId="260"/>
            <ac:spMk id="37" creationId="{62867802-0E8F-9E19-CD66-41AAEB69C65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D01A11-D39F-4544-AEAC-1E5E2FE639B7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C349E-3540-492B-805E-8F3B72ADBA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6119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Fiabiliser les données : adresses mails en particulier</a:t>
            </a:r>
          </a:p>
          <a:p>
            <a:r>
              <a:rPr lang="fr-FR" dirty="0"/>
              <a:t>CTA : obtenir le consentement avant l’adresse mail perso</a:t>
            </a:r>
          </a:p>
          <a:p>
            <a:r>
              <a:rPr lang="fr-FR" dirty="0"/>
              <a:t>Identifier les populations à statut particuliers : apprentis, </a:t>
            </a:r>
            <a:r>
              <a:rPr lang="fr-FR" dirty="0" err="1"/>
              <a:t>multiemployeurs</a:t>
            </a:r>
            <a:r>
              <a:rPr lang="fr-FR" dirty="0"/>
              <a:t>, etc.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J’identifie mes populations à besoins spécifiques</a:t>
            </a:r>
          </a:p>
          <a:p>
            <a:endParaRPr lang="fr-FR" dirty="0"/>
          </a:p>
          <a:p>
            <a:r>
              <a:rPr lang="fr-FR" dirty="0"/>
              <a:t>Lier le document à une annexe « Mes agents » sur les différents types de populations (</a:t>
            </a:r>
            <a:r>
              <a:rPr lang="fr-FR" dirty="0" err="1"/>
              <a:t>cf</a:t>
            </a:r>
            <a:r>
              <a:rPr lang="fr-FR" dirty="0"/>
              <a:t> formation + sujets en cours de traitement) + détachés</a:t>
            </a:r>
          </a:p>
          <a:p>
            <a:endParaRPr lang="fr-FR" dirty="0"/>
          </a:p>
          <a:p>
            <a:r>
              <a:rPr lang="fr-FR" dirty="0"/>
              <a:t>Code couleur métier / SI </a:t>
            </a:r>
          </a:p>
          <a:p>
            <a:endParaRPr lang="fr-FR" dirty="0"/>
          </a:p>
          <a:p>
            <a:r>
              <a:rPr lang="fr-FR" dirty="0"/>
              <a:t>Prendre contact avec son éditeur / son tiers-déclarant </a:t>
            </a:r>
          </a:p>
          <a:p>
            <a:endParaRPr lang="fr-FR" dirty="0"/>
          </a:p>
          <a:p>
            <a:r>
              <a:rPr lang="fr-FR" dirty="0"/>
              <a:t>Gestion des dispenses : ressource dédiée et date de passage de témoin</a:t>
            </a:r>
          </a:p>
          <a:p>
            <a:endParaRPr lang="fr-FR" dirty="0"/>
          </a:p>
          <a:p>
            <a:r>
              <a:rPr lang="fr-FR" dirty="0"/>
              <a:t>Bulletin de papier non</a:t>
            </a:r>
          </a:p>
          <a:p>
            <a:endParaRPr lang="fr-FR" dirty="0"/>
          </a:p>
          <a:p>
            <a:r>
              <a:rPr lang="fr-FR" dirty="0"/>
              <a:t>Chapitre communication : utilisation du kit de communication + réunion de lancement prévue + communication agents locale + formations gestionnaires</a:t>
            </a:r>
          </a:p>
          <a:p>
            <a:endParaRPr lang="fr-FR" dirty="0"/>
          </a:p>
          <a:p>
            <a:r>
              <a:rPr lang="fr-FR" dirty="0"/>
              <a:t>SI fichier : mon fichier a été accepté et validé par la MGEN . Date de validation …</a:t>
            </a:r>
          </a:p>
          <a:p>
            <a:endParaRPr lang="fr-FR" dirty="0"/>
          </a:p>
          <a:p>
            <a:r>
              <a:rPr lang="fr-FR" dirty="0"/>
              <a:t>Fournir* les correspondants principal</a:t>
            </a:r>
          </a:p>
          <a:p>
            <a:r>
              <a:rPr lang="fr-FR" dirty="0"/>
              <a:t>Identifier les correspondants secondaires (dont tiers-déclarant potentiellement)</a:t>
            </a:r>
          </a:p>
          <a:p>
            <a:r>
              <a:rPr lang="fr-FR" dirty="0"/>
              <a:t>Les correspondants ont été formés</a:t>
            </a:r>
          </a:p>
          <a:p>
            <a:r>
              <a:rPr lang="fr-FR" dirty="0"/>
              <a:t>Messagerie sécurisée</a:t>
            </a:r>
          </a:p>
          <a:p>
            <a:endParaRPr lang="fr-FR" dirty="0"/>
          </a:p>
          <a:p>
            <a:r>
              <a:rPr lang="fr-FR" dirty="0"/>
              <a:t>J’ai prévu d’envoyer une actualisation de mon fichier d’affiliation</a:t>
            </a:r>
          </a:p>
          <a:p>
            <a:endParaRPr lang="fr-FR" dirty="0"/>
          </a:p>
          <a:p>
            <a:r>
              <a:rPr lang="fr-FR" dirty="0"/>
              <a:t>Intégrer les éléments de paramétrage dans le logiciel de paie – c’est tout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6C349E-3540-492B-805E-8F3B72ADBA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2827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Fiabiliser les données : adresses mails en particulier</a:t>
            </a:r>
          </a:p>
          <a:p>
            <a:r>
              <a:rPr lang="fr-FR" dirty="0"/>
              <a:t>CTA : obtenir le consentement avant l’adresse mail perso</a:t>
            </a:r>
          </a:p>
          <a:p>
            <a:r>
              <a:rPr lang="fr-FR" dirty="0"/>
              <a:t>Identifier les populations à statut particuliers : apprentis, </a:t>
            </a:r>
            <a:r>
              <a:rPr lang="fr-FR" dirty="0" err="1"/>
              <a:t>multiemployeurs</a:t>
            </a:r>
            <a:r>
              <a:rPr lang="fr-FR" dirty="0"/>
              <a:t>, etc.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J’identifie mes populations à besoins spécifiques</a:t>
            </a:r>
          </a:p>
          <a:p>
            <a:endParaRPr lang="fr-FR" dirty="0"/>
          </a:p>
          <a:p>
            <a:r>
              <a:rPr lang="fr-FR" dirty="0"/>
              <a:t>Lier le document à une annexe « Mes agents » sur les différents types de populations (</a:t>
            </a:r>
            <a:r>
              <a:rPr lang="fr-FR" dirty="0" err="1"/>
              <a:t>cf</a:t>
            </a:r>
            <a:r>
              <a:rPr lang="fr-FR" dirty="0"/>
              <a:t> formation + sujets en cours de traitement) + détachés</a:t>
            </a:r>
          </a:p>
          <a:p>
            <a:endParaRPr lang="fr-FR" dirty="0"/>
          </a:p>
          <a:p>
            <a:r>
              <a:rPr lang="fr-FR" dirty="0"/>
              <a:t>Code couleur métier / SI </a:t>
            </a:r>
          </a:p>
          <a:p>
            <a:endParaRPr lang="fr-FR" dirty="0"/>
          </a:p>
          <a:p>
            <a:r>
              <a:rPr lang="fr-FR" dirty="0"/>
              <a:t>Prendre contact avec son éditeur / son tiers-déclarant </a:t>
            </a:r>
          </a:p>
          <a:p>
            <a:endParaRPr lang="fr-FR" dirty="0"/>
          </a:p>
          <a:p>
            <a:r>
              <a:rPr lang="fr-FR" dirty="0"/>
              <a:t>Gestion des dispenses : ressource dédiée et date de passage de témoin</a:t>
            </a:r>
          </a:p>
          <a:p>
            <a:endParaRPr lang="fr-FR" dirty="0"/>
          </a:p>
          <a:p>
            <a:r>
              <a:rPr lang="fr-FR" dirty="0"/>
              <a:t>Bulletin de papier non</a:t>
            </a:r>
          </a:p>
          <a:p>
            <a:endParaRPr lang="fr-FR" dirty="0"/>
          </a:p>
          <a:p>
            <a:r>
              <a:rPr lang="fr-FR" dirty="0"/>
              <a:t>Chapitre communication : utilisation du kit de communication + réunion de lancement prévue + communication agents locale + formations gestionnaires</a:t>
            </a:r>
          </a:p>
          <a:p>
            <a:endParaRPr lang="fr-FR" dirty="0"/>
          </a:p>
          <a:p>
            <a:r>
              <a:rPr lang="fr-FR" dirty="0"/>
              <a:t>SI fichier : mon fichier a été accepté et validé par la MGEN . Date de validation …</a:t>
            </a:r>
          </a:p>
          <a:p>
            <a:endParaRPr lang="fr-FR" dirty="0"/>
          </a:p>
          <a:p>
            <a:r>
              <a:rPr lang="fr-FR" dirty="0"/>
              <a:t>Fournir* les correspondants principal</a:t>
            </a:r>
          </a:p>
          <a:p>
            <a:r>
              <a:rPr lang="fr-FR" dirty="0"/>
              <a:t>Identifier les correspondants secondaires (dont tiers-déclarant potentiellement)</a:t>
            </a:r>
          </a:p>
          <a:p>
            <a:r>
              <a:rPr lang="fr-FR" dirty="0"/>
              <a:t>Les correspondants ont été formés</a:t>
            </a:r>
          </a:p>
          <a:p>
            <a:r>
              <a:rPr lang="fr-FR" dirty="0"/>
              <a:t>Messagerie sécurisée</a:t>
            </a:r>
          </a:p>
          <a:p>
            <a:endParaRPr lang="fr-FR" dirty="0"/>
          </a:p>
          <a:p>
            <a:r>
              <a:rPr lang="fr-FR" dirty="0"/>
              <a:t>J’ai prévu d’envoyer une actualisation de mon fichier d’affiliation</a:t>
            </a:r>
          </a:p>
          <a:p>
            <a:endParaRPr lang="fr-FR" dirty="0"/>
          </a:p>
          <a:p>
            <a:r>
              <a:rPr lang="fr-FR" dirty="0"/>
              <a:t>Intégrer les éléments de paramétrage dans le logiciel de paie – c’est tout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6C349E-3540-492B-805E-8F3B72ADBA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9749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3526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38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5362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24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5951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3301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612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5644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02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1424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9108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9D8C78-979A-194C-A543-C4A69A64C8AB}" type="datetimeFigureOut">
              <a:rPr lang="fr-FR" smtClean="0"/>
              <a:t>02/12/2025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E2786D-F381-2143-99E3-857924E8FC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0472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761EA-4FBA-5EA4-ED79-68D466FBD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455CB66-E3B8-93BC-DDEA-C62E1B287444}"/>
              </a:ext>
            </a:extLst>
          </p:cNvPr>
          <p:cNvSpPr/>
          <p:nvPr/>
        </p:nvSpPr>
        <p:spPr>
          <a:xfrm>
            <a:off x="0" y="1252536"/>
            <a:ext cx="6871547" cy="3869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19EBD1-2D49-1A74-0731-6D58227E8199}"/>
              </a:ext>
            </a:extLst>
          </p:cNvPr>
          <p:cNvSpPr/>
          <p:nvPr/>
        </p:nvSpPr>
        <p:spPr>
          <a:xfrm>
            <a:off x="1" y="1"/>
            <a:ext cx="6866324" cy="11014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03F9D2-EFDF-086C-A2E9-5E5697960DBF}"/>
              </a:ext>
            </a:extLst>
          </p:cNvPr>
          <p:cNvSpPr/>
          <p:nvPr/>
        </p:nvSpPr>
        <p:spPr>
          <a:xfrm>
            <a:off x="0" y="9252508"/>
            <a:ext cx="6871547" cy="65349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9EED803-AA04-6CBC-5920-B9290D463D00}"/>
              </a:ext>
            </a:extLst>
          </p:cNvPr>
          <p:cNvSpPr txBox="1"/>
          <p:nvPr/>
        </p:nvSpPr>
        <p:spPr>
          <a:xfrm>
            <a:off x="150563" y="154723"/>
            <a:ext cx="589616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Fonds de solidarité envers les retraités</a:t>
            </a:r>
          </a:p>
          <a:p>
            <a:r>
              <a:rPr lang="fr-FR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PSC Santé – ministère de la Culture (1/2)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F8047F6-ABB9-2064-71B1-5B53DDA185CE}"/>
              </a:ext>
            </a:extLst>
          </p:cNvPr>
          <p:cNvSpPr txBox="1"/>
          <p:nvPr/>
        </p:nvSpPr>
        <p:spPr>
          <a:xfrm>
            <a:off x="92721" y="1283217"/>
            <a:ext cx="50433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Qu’est-ce que le fonds de solidarité envers les retraités ?</a:t>
            </a:r>
          </a:p>
        </p:txBody>
      </p:sp>
      <p:pic>
        <p:nvPicPr>
          <p:cNvPr id="5" name="Image 4" descr="Une image contenant texte, Police, Graphique, vert&#10;&#10;Le contenu généré par l’IA peut être incorrect.">
            <a:extLst>
              <a:ext uri="{FF2B5EF4-FFF2-40B4-BE49-F238E27FC236}">
                <a16:creationId xmlns:a16="http://schemas.microsoft.com/office/drawing/2014/main" id="{87754C90-2C53-C1DC-4871-F099742E1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900" y="126357"/>
            <a:ext cx="661601" cy="827001"/>
          </a:xfrm>
          <a:prstGeom prst="rect">
            <a:avLst/>
          </a:prstGeom>
        </p:spPr>
      </p:pic>
      <p:pic>
        <p:nvPicPr>
          <p:cNvPr id="9" name="Graphique 8" descr="Flèche vers la droite avec un remplissage uni">
            <a:extLst>
              <a:ext uri="{FF2B5EF4-FFF2-40B4-BE49-F238E27FC236}">
                <a16:creationId xmlns:a16="http://schemas.microsoft.com/office/drawing/2014/main" id="{CB419601-D0BC-1D2B-DB04-000A11313D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77611" y="9127091"/>
            <a:ext cx="914400" cy="9144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69EBB7B-FA98-4B6B-0D0C-C5AA9454AE9E}"/>
              </a:ext>
            </a:extLst>
          </p:cNvPr>
          <p:cNvSpPr txBox="1"/>
          <p:nvPr/>
        </p:nvSpPr>
        <p:spPr>
          <a:xfrm>
            <a:off x="245483" y="1742036"/>
            <a:ext cx="6194217" cy="1455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300" dirty="0"/>
              <a:t>Ce fonds vise à prendre en charge une partie des cotisations liées aux garanties du panier de soins socle interministériel, pour des bénéficiaires retraités, en fonction de leurs ressources.</a:t>
            </a:r>
          </a:p>
          <a:p>
            <a:pPr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300" dirty="0"/>
              <a:t>L’aide individuelle attribuée au titre du fonds correspond à un pourcentage de la cotisation annuelle. Cette aide, à caractère social, vise à accompagner le bénéficiaire retraité rencontrant des difficultés pour financer sa cotisation annuelle.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9B2AE9-E03F-8669-5FA4-01823DEA18AF}"/>
              </a:ext>
            </a:extLst>
          </p:cNvPr>
          <p:cNvSpPr/>
          <p:nvPr/>
        </p:nvSpPr>
        <p:spPr>
          <a:xfrm>
            <a:off x="0" y="3407932"/>
            <a:ext cx="6871547" cy="3869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772E0E-5F75-2E95-8B3F-A03261304F5B}"/>
              </a:ext>
            </a:extLst>
          </p:cNvPr>
          <p:cNvSpPr txBox="1"/>
          <p:nvPr/>
        </p:nvSpPr>
        <p:spPr>
          <a:xfrm>
            <a:off x="92721" y="3438613"/>
            <a:ext cx="57486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Qui peut bénéficier du fonds de solidarité envers les retraités 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B69FE59-5BD8-A25A-BECF-4D27143396BD}"/>
              </a:ext>
            </a:extLst>
          </p:cNvPr>
          <p:cNvSpPr txBox="1"/>
          <p:nvPr/>
        </p:nvSpPr>
        <p:spPr>
          <a:xfrm>
            <a:off x="302964" y="3885616"/>
            <a:ext cx="6192000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300" dirty="0"/>
              <a:t>Les bénéficiaires sont les </a:t>
            </a:r>
            <a:r>
              <a:rPr lang="fr-FR" sz="1300" b="1" dirty="0"/>
              <a:t>agents retraités, adhérents au contrat collectif santé</a:t>
            </a:r>
            <a:r>
              <a:rPr lang="fr-FR" sz="1300" dirty="0"/>
              <a:t>. </a:t>
            </a:r>
          </a:p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300" dirty="0"/>
              <a:t>L’éligibilité aux aides individuelles est appréciée en fonction du quotient familial du demandeur, calculé à partir des ressources et de la composition du foyer fiscal.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ED3CED-76BB-5C4F-4907-337B45F39753}"/>
              </a:ext>
            </a:extLst>
          </p:cNvPr>
          <p:cNvSpPr/>
          <p:nvPr/>
        </p:nvSpPr>
        <p:spPr>
          <a:xfrm>
            <a:off x="0" y="5418439"/>
            <a:ext cx="6871547" cy="3869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58869CD-674C-18FB-454B-8F47670AAEC2}"/>
              </a:ext>
            </a:extLst>
          </p:cNvPr>
          <p:cNvSpPr txBox="1"/>
          <p:nvPr/>
        </p:nvSpPr>
        <p:spPr>
          <a:xfrm>
            <a:off x="92721" y="5449120"/>
            <a:ext cx="40799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Comment bénéficier d’une aide individuelle ?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EB136CE-7364-7ED8-8368-374DBE343E80}"/>
              </a:ext>
            </a:extLst>
          </p:cNvPr>
          <p:cNvSpPr txBox="1"/>
          <p:nvPr/>
        </p:nvSpPr>
        <p:spPr>
          <a:xfrm>
            <a:off x="302964" y="5930618"/>
            <a:ext cx="6192000" cy="3252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300" dirty="0"/>
              <a:t>Les aides individuelles sont accordées après étude de la </a:t>
            </a:r>
            <a:r>
              <a:rPr lang="fr-FR" sz="1300" b="1" dirty="0">
                <a:solidFill>
                  <a:schemeClr val="accent3"/>
                </a:solidFill>
              </a:rPr>
              <a:t>demande formulée à MGEN </a:t>
            </a:r>
            <a:r>
              <a:rPr lang="fr-FR" sz="1300" dirty="0"/>
              <a:t>et appuyée de l’ensemble des pièces justificatives nécessaires. </a:t>
            </a:r>
          </a:p>
          <a:p>
            <a:pPr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300" dirty="0"/>
              <a:t>Un </a:t>
            </a:r>
            <a:r>
              <a:rPr lang="fr-FR" sz="1300" b="1" dirty="0">
                <a:solidFill>
                  <a:schemeClr val="accent3"/>
                </a:solidFill>
              </a:rPr>
              <a:t>formulaire de demande </a:t>
            </a:r>
            <a:r>
              <a:rPr lang="fr-FR" sz="1300" dirty="0"/>
              <a:t>à la disposition des agents (sur leur espace personnel ou sur demande) est à compléter et à transmettre via la messagerie sécurisée de l’espace adhérent, en agence MGEN ou par courrier postal.</a:t>
            </a:r>
          </a:p>
          <a:p>
            <a:pPr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300" dirty="0"/>
              <a:t>Le demandeur doit fournir </a:t>
            </a:r>
            <a:r>
              <a:rPr lang="fr-FR" sz="1300" b="1" dirty="0">
                <a:solidFill>
                  <a:schemeClr val="accent3"/>
                </a:solidFill>
              </a:rPr>
              <a:t>l’ensemble des pièces nécessaires à l’évaluation de sa situation</a:t>
            </a:r>
            <a:r>
              <a:rPr lang="fr-FR" sz="1300" dirty="0"/>
              <a:t>, notamment :</a:t>
            </a:r>
          </a:p>
          <a:p>
            <a:pPr marL="285750" indent="-28575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300" dirty="0"/>
              <a:t>Le dernier avis d’imposition ou de non-imposition du foyer ;</a:t>
            </a:r>
          </a:p>
          <a:p>
            <a:pPr marL="285750" indent="-28575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300" dirty="0"/>
              <a:t>Tout document complémentaire permettant de préciser la composition familiale.</a:t>
            </a:r>
          </a:p>
          <a:p>
            <a:pPr marL="285750" indent="-28575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300" dirty="0"/>
              <a:t>Un RIB</a:t>
            </a:r>
          </a:p>
          <a:p>
            <a:pPr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300" dirty="0"/>
              <a:t>Après étude de sa demande, le demandeur est informé de la décision d’attribution de son aide par MGEN. </a:t>
            </a:r>
          </a:p>
        </p:txBody>
      </p:sp>
    </p:spTree>
    <p:extLst>
      <p:ext uri="{BB962C8B-B14F-4D97-AF65-F5344CB8AC3E}">
        <p14:creationId xmlns:p14="http://schemas.microsoft.com/office/powerpoint/2010/main" val="2836172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761EA-4FBA-5EA4-ED79-68D466FBD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F03F9D2-EFDF-086C-A2E9-5E5697960DBF}"/>
              </a:ext>
            </a:extLst>
          </p:cNvPr>
          <p:cNvSpPr/>
          <p:nvPr/>
        </p:nvSpPr>
        <p:spPr>
          <a:xfrm>
            <a:off x="0" y="9252508"/>
            <a:ext cx="6871547" cy="65349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DA58B0B-3222-2EBE-3CCE-08D3D14D697E}"/>
              </a:ext>
            </a:extLst>
          </p:cNvPr>
          <p:cNvSpPr txBox="1"/>
          <p:nvPr/>
        </p:nvSpPr>
        <p:spPr>
          <a:xfrm>
            <a:off x="182470" y="9342623"/>
            <a:ext cx="65095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bg1"/>
                </a:solidFill>
              </a:rPr>
              <a:t>MGEN, immatriculée sous le numéro SIREN 775 685 399, mutuelle soumise aux dispositions du livre II du code de la Mutualité. Sise 3, square Max Hymans - 75748 Paris cedex 15. Document publicitaire n’ayant pas de valeur contractuelle. Ne pas jeter sur la voie publique.  Mars 2025</a:t>
            </a:r>
            <a:endParaRPr lang="fr-FR" sz="900" i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B2EB42C-4E7E-4B66-EB1E-D77BD613D1CC}"/>
              </a:ext>
            </a:extLst>
          </p:cNvPr>
          <p:cNvSpPr/>
          <p:nvPr/>
        </p:nvSpPr>
        <p:spPr>
          <a:xfrm>
            <a:off x="1" y="1"/>
            <a:ext cx="6866324" cy="11014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31485C1-1661-72A2-E971-0D185C03D769}"/>
              </a:ext>
            </a:extLst>
          </p:cNvPr>
          <p:cNvSpPr txBox="1"/>
          <p:nvPr/>
        </p:nvSpPr>
        <p:spPr>
          <a:xfrm>
            <a:off x="150563" y="154723"/>
            <a:ext cx="598112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Fonds de solidarité envers les retraités </a:t>
            </a:r>
          </a:p>
          <a:p>
            <a:r>
              <a:rPr lang="fr-FR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PSC Santé – ministère de la Culture (2/2)</a:t>
            </a:r>
          </a:p>
        </p:txBody>
      </p:sp>
      <p:pic>
        <p:nvPicPr>
          <p:cNvPr id="29" name="Image 28" descr="Une image contenant texte, Police, Graphique, vert&#10;&#10;Le contenu généré par l’IA peut être incorrect.">
            <a:extLst>
              <a:ext uri="{FF2B5EF4-FFF2-40B4-BE49-F238E27FC236}">
                <a16:creationId xmlns:a16="http://schemas.microsoft.com/office/drawing/2014/main" id="{537E428E-F16F-9ED4-A138-BB2649975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900" y="126357"/>
            <a:ext cx="661601" cy="827001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A02DB94D-98D0-668F-5FF9-B9A5634D7924}"/>
              </a:ext>
            </a:extLst>
          </p:cNvPr>
          <p:cNvSpPr/>
          <p:nvPr/>
        </p:nvSpPr>
        <p:spPr>
          <a:xfrm>
            <a:off x="0" y="1428427"/>
            <a:ext cx="6871547" cy="3869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973259B-AA61-BA38-DB2F-138F2B15A74F}"/>
              </a:ext>
            </a:extLst>
          </p:cNvPr>
          <p:cNvSpPr txBox="1"/>
          <p:nvPr/>
        </p:nvSpPr>
        <p:spPr>
          <a:xfrm>
            <a:off x="394607" y="1921873"/>
            <a:ext cx="6068786" cy="1557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300" dirty="0"/>
              <a:t>Le fonds de solidarité est alimenté par la collecte d’une cotisation additionnelle versée par les bénéficiaires du contrat collectif santé au titre des garanties du socle interministériel correspondant à :</a:t>
            </a:r>
          </a:p>
          <a:p>
            <a:pPr marL="285750" indent="-285750"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1300" dirty="0"/>
              <a:t>3% des cotisations Hors Taxes acquittées par les actifs, </a:t>
            </a:r>
          </a:p>
          <a:p>
            <a:pPr marL="285750" indent="-285750"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1300" dirty="0"/>
              <a:t>2% des cotisations Hors Taxes acquittées par les retraités et tous les ayants droit.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F32A230-312E-90CF-9A08-F98CC1109A05}"/>
              </a:ext>
            </a:extLst>
          </p:cNvPr>
          <p:cNvSpPr txBox="1"/>
          <p:nvPr/>
        </p:nvSpPr>
        <p:spPr>
          <a:xfrm>
            <a:off x="92721" y="1467989"/>
            <a:ext cx="5272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Comment sont financées les aides accordées par le fonds ? </a:t>
            </a: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62867802-0E8F-9E19-CD66-41AAEB69C65F}"/>
              </a:ext>
            </a:extLst>
          </p:cNvPr>
          <p:cNvSpPr/>
          <p:nvPr/>
        </p:nvSpPr>
        <p:spPr>
          <a:xfrm>
            <a:off x="394607" y="7117864"/>
            <a:ext cx="6068786" cy="1882803"/>
          </a:xfrm>
          <a:prstGeom prst="roundRect">
            <a:avLst>
              <a:gd name="adj" fmla="val 1266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600" b="1" dirty="0">
                <a:solidFill>
                  <a:schemeClr val="tx1"/>
                </a:solidFill>
              </a:rPr>
              <a:t>          Pour en savoir plus</a:t>
            </a:r>
            <a:endParaRPr lang="fr-FR" sz="1200" dirty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200" dirty="0">
                <a:solidFill>
                  <a:schemeClr val="tx1"/>
                </a:solidFill>
              </a:rPr>
              <a:t>Vous pourrez retrouver l’ensemble des informations relatives au fonds de solidarité envers les retraités dans son </a:t>
            </a:r>
            <a:r>
              <a:rPr lang="fr-FR" sz="1200" b="1" dirty="0">
                <a:solidFill>
                  <a:schemeClr val="accent3"/>
                </a:solidFill>
              </a:rPr>
              <a:t>Règlement intérieur</a:t>
            </a:r>
            <a:r>
              <a:rPr lang="fr-FR" sz="1200" dirty="0">
                <a:solidFill>
                  <a:schemeClr val="tx1"/>
                </a:solidFill>
              </a:rPr>
              <a:t>, et en particulier le détail : </a:t>
            </a:r>
          </a:p>
          <a:p>
            <a:pPr marL="285750" indent="-28575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200">
                <a:solidFill>
                  <a:schemeClr val="tx1"/>
                </a:solidFill>
              </a:rPr>
              <a:t>Des </a:t>
            </a:r>
            <a:r>
              <a:rPr lang="fr-FR" sz="1200" dirty="0">
                <a:solidFill>
                  <a:schemeClr val="tx1"/>
                </a:solidFill>
              </a:rPr>
              <a:t>conditions d’éligibilité et de fonctionnement du dispositif ;</a:t>
            </a:r>
          </a:p>
          <a:p>
            <a:pPr marL="285750" indent="-28575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tx1"/>
                </a:solidFill>
              </a:rPr>
              <a:t>Des modalités d’instruction et d’attribution des aides.</a:t>
            </a:r>
          </a:p>
          <a:p>
            <a:pPr algn="ctr"/>
            <a:endParaRPr lang="fr-FR" sz="1600" b="1" dirty="0">
              <a:solidFill>
                <a:schemeClr val="tx1"/>
              </a:solidFill>
            </a:endParaRPr>
          </a:p>
        </p:txBody>
      </p:sp>
      <p:pic>
        <p:nvPicPr>
          <p:cNvPr id="39" name="Graphique 38" descr="Loupe avec un remplissage uni">
            <a:extLst>
              <a:ext uri="{FF2B5EF4-FFF2-40B4-BE49-F238E27FC236}">
                <a16:creationId xmlns:a16="http://schemas.microsoft.com/office/drawing/2014/main" id="{A55D3372-EE98-9F39-48A4-46AABFC7B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529339" y="7180466"/>
            <a:ext cx="360000" cy="360000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133C4BBE-D91A-419F-8CB6-1B40EA4F659B}"/>
              </a:ext>
            </a:extLst>
          </p:cNvPr>
          <p:cNvSpPr/>
          <p:nvPr/>
        </p:nvSpPr>
        <p:spPr>
          <a:xfrm>
            <a:off x="0" y="3823119"/>
            <a:ext cx="6871547" cy="3869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24AAE7BD-B2BE-2F8F-AC3F-CF5D93AE6C26}"/>
              </a:ext>
            </a:extLst>
          </p:cNvPr>
          <p:cNvSpPr txBox="1"/>
          <p:nvPr/>
        </p:nvSpPr>
        <p:spPr>
          <a:xfrm>
            <a:off x="92721" y="3862681"/>
            <a:ext cx="40479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Quel est le montant des aides individuelles ? </a:t>
            </a:r>
          </a:p>
        </p:txBody>
      </p:sp>
      <p:graphicFrame>
        <p:nvGraphicFramePr>
          <p:cNvPr id="42" name="Tableau 41">
            <a:extLst>
              <a:ext uri="{FF2B5EF4-FFF2-40B4-BE49-F238E27FC236}">
                <a16:creationId xmlns:a16="http://schemas.microsoft.com/office/drawing/2014/main" id="{7916EB2E-6BCB-8A8B-95B9-8AC844C07C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383272"/>
              </p:ext>
            </p:extLst>
          </p:nvPr>
        </p:nvGraphicFramePr>
        <p:xfrm>
          <a:off x="529339" y="4944251"/>
          <a:ext cx="5748020" cy="18564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74010">
                  <a:extLst>
                    <a:ext uri="{9D8B030D-6E8A-4147-A177-3AD203B41FA5}">
                      <a16:colId xmlns:a16="http://schemas.microsoft.com/office/drawing/2014/main" val="2742769423"/>
                    </a:ext>
                  </a:extLst>
                </a:gridCol>
                <a:gridCol w="2874010">
                  <a:extLst>
                    <a:ext uri="{9D8B030D-6E8A-4147-A177-3AD203B41FA5}">
                      <a16:colId xmlns:a16="http://schemas.microsoft.com/office/drawing/2014/main" val="2055447713"/>
                    </a:ext>
                  </a:extLst>
                </a:gridCol>
              </a:tblGrid>
              <a:tr h="653020">
                <a:tc>
                  <a:txBody>
                    <a:bodyPr/>
                    <a:lstStyle/>
                    <a:p>
                      <a:pPr algn="ctr"/>
                      <a:r>
                        <a:rPr lang="fr-FR" sz="1300" b="1" kern="100" dirty="0">
                          <a:solidFill>
                            <a:schemeClr val="tx1"/>
                          </a:solidFill>
                          <a:effectLst/>
                        </a:rPr>
                        <a:t>Quotient familial</a:t>
                      </a:r>
                      <a:endParaRPr lang="fr-FR" sz="13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kern="100" dirty="0">
                          <a:solidFill>
                            <a:schemeClr val="tx1"/>
                          </a:solidFill>
                          <a:effectLst/>
                        </a:rPr>
                        <a:t>Montant de l’aide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0154727"/>
                  </a:ext>
                </a:extLst>
              </a:tr>
              <a:tr h="401146">
                <a:tc>
                  <a:txBody>
                    <a:bodyPr/>
                    <a:lstStyle/>
                    <a:p>
                      <a:pPr marL="457200" algn="ctr"/>
                      <a:r>
                        <a:rPr lang="fr-FR" sz="1300" b="0" kern="100">
                          <a:solidFill>
                            <a:schemeClr val="tx1"/>
                          </a:solidFill>
                          <a:effectLst/>
                        </a:rPr>
                        <a:t>Quotient familial &lt; 10 000 €</a:t>
                      </a:r>
                      <a:endParaRPr lang="fr-FR" sz="1300" b="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0" kern="100" dirty="0">
                          <a:solidFill>
                            <a:schemeClr val="tx1"/>
                          </a:solidFill>
                          <a:effectLst/>
                        </a:rPr>
                        <a:t>40% de la cotisation annuelle</a:t>
                      </a:r>
                      <a:endParaRPr lang="fr-FR" sz="13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653278"/>
                  </a:ext>
                </a:extLst>
              </a:tr>
              <a:tr h="401146">
                <a:tc>
                  <a:txBody>
                    <a:bodyPr/>
                    <a:lstStyle/>
                    <a:p>
                      <a:pPr algn="ctr"/>
                      <a:r>
                        <a:rPr lang="fr-FR" sz="1300" b="0" kern="100">
                          <a:solidFill>
                            <a:schemeClr val="tx1"/>
                          </a:solidFill>
                          <a:effectLst/>
                        </a:rPr>
                        <a:t>10 000 € ≤ Quotient familial &lt; 13 000 €</a:t>
                      </a:r>
                      <a:endParaRPr lang="fr-FR" sz="1300" b="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0" kern="100" dirty="0">
                          <a:solidFill>
                            <a:schemeClr val="tx1"/>
                          </a:solidFill>
                          <a:effectLst/>
                        </a:rPr>
                        <a:t>25% de la cotisation annuelle</a:t>
                      </a:r>
                      <a:endParaRPr lang="fr-FR" sz="13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469677"/>
                  </a:ext>
                </a:extLst>
              </a:tr>
              <a:tr h="401146">
                <a:tc>
                  <a:txBody>
                    <a:bodyPr/>
                    <a:lstStyle/>
                    <a:p>
                      <a:pPr algn="ctr"/>
                      <a:r>
                        <a:rPr lang="fr-FR" sz="1300" b="0" kern="100">
                          <a:solidFill>
                            <a:schemeClr val="tx1"/>
                          </a:solidFill>
                          <a:effectLst/>
                        </a:rPr>
                        <a:t>13 000 € ≤ Quotient familial ≤ 16 000 €</a:t>
                      </a:r>
                      <a:endParaRPr lang="fr-FR" sz="1300" b="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0" kern="100" dirty="0">
                          <a:solidFill>
                            <a:schemeClr val="tx1"/>
                          </a:solidFill>
                          <a:effectLst/>
                        </a:rPr>
                        <a:t>10% de la cotisation annuelle</a:t>
                      </a:r>
                      <a:endParaRPr lang="fr-FR" sz="13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859044"/>
                  </a:ext>
                </a:extLst>
              </a:tr>
            </a:tbl>
          </a:graphicData>
        </a:graphic>
      </p:graphicFrame>
      <p:sp>
        <p:nvSpPr>
          <p:cNvPr id="43" name="ZoneTexte 42">
            <a:extLst>
              <a:ext uri="{FF2B5EF4-FFF2-40B4-BE49-F238E27FC236}">
                <a16:creationId xmlns:a16="http://schemas.microsoft.com/office/drawing/2014/main" id="{3D5D2574-D087-505C-342D-4FD227B317BE}"/>
              </a:ext>
            </a:extLst>
          </p:cNvPr>
          <p:cNvSpPr txBox="1"/>
          <p:nvPr/>
        </p:nvSpPr>
        <p:spPr>
          <a:xfrm>
            <a:off x="394607" y="4294961"/>
            <a:ext cx="6068786" cy="523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300" dirty="0"/>
              <a:t>Le montant de l’aide individuelle est déterminé en fonction des ressources et selon le barème suivant :</a:t>
            </a:r>
          </a:p>
        </p:txBody>
      </p:sp>
    </p:spTree>
    <p:extLst>
      <p:ext uri="{BB962C8B-B14F-4D97-AF65-F5344CB8AC3E}">
        <p14:creationId xmlns:p14="http://schemas.microsoft.com/office/powerpoint/2010/main" val="21112772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db27fb-26a5-4a38-8567-816cea26f19c">
      <Terms xmlns="http://schemas.microsoft.com/office/infopath/2007/PartnerControls"/>
    </lcf76f155ced4ddcb4097134ff3c332f>
    <TaxCatchAll xmlns="bc9cca19-f02c-4b16-9c11-b3f77e01bc4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DF67C306EE04408E7B34E5E06AB491" ma:contentTypeVersion="14" ma:contentTypeDescription="Crée un document." ma:contentTypeScope="" ma:versionID="125be988feaae4d7935951240f02bf94">
  <xsd:schema xmlns:xsd="http://www.w3.org/2001/XMLSchema" xmlns:xs="http://www.w3.org/2001/XMLSchema" xmlns:p="http://schemas.microsoft.com/office/2006/metadata/properties" xmlns:ns2="03db27fb-26a5-4a38-8567-816cea26f19c" xmlns:ns3="9ac52a39-fd45-4211-967f-ccca23936b47" xmlns:ns4="bc9cca19-f02c-4b16-9c11-b3f77e01bc4b" targetNamespace="http://schemas.microsoft.com/office/2006/metadata/properties" ma:root="true" ma:fieldsID="0bdb5333a8c92aeed7d5239ba2268344" ns2:_="" ns3:_="" ns4:_="">
    <xsd:import namespace="03db27fb-26a5-4a38-8567-816cea26f19c"/>
    <xsd:import namespace="9ac52a39-fd45-4211-967f-ccca23936b47"/>
    <xsd:import namespace="bc9cca19-f02c-4b16-9c11-b3f77e01bc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db27fb-26a5-4a38-8567-816cea26f1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Balises d’images" ma:readOnly="false" ma:fieldId="{5cf76f15-5ced-4ddc-b409-7134ff3c332f}" ma:taxonomyMulti="true" ma:sspId="b6c994b3-89f3-416a-bef8-806006d83f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c52a39-fd45-4211-967f-ccca23936b4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9cca19-f02c-4b16-9c11-b3f77e01bc4b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6da17fc-fe63-4760-8d31-d9c5b056b572}" ma:internalName="TaxCatchAll" ma:showField="CatchAllData" ma:web="bc9cca19-f02c-4b16-9c11-b3f77e01bc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FA75E82-C7ED-4EB1-9FFA-5F0A0B2458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3F3326-475B-42A2-8AF4-BF174B5E29C5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82e7ccc-c5ce-4d2b-b332-53b3c9f24299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E53463F-DBC8-47C0-A156-D6552496AD9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8024</TotalTime>
  <Words>880</Words>
  <Application>Microsoft Office PowerPoint</Application>
  <PresentationFormat>Format A4 (210 x 297 mm)</PresentationFormat>
  <Paragraphs>93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 CARON</dc:creator>
  <cp:lastModifiedBy>SAUVAGEOT Frédérique</cp:lastModifiedBy>
  <cp:revision>27</cp:revision>
  <dcterms:created xsi:type="dcterms:W3CDTF">2025-03-20T09:30:17Z</dcterms:created>
  <dcterms:modified xsi:type="dcterms:W3CDTF">2025-12-02T10:56:48Z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0x01010048DF67C306EE04408E7B34E5E06AB491</vt:lpwstr>
  </property>
</Properties>
</file>