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7"/>
  </p:notesMasterIdLst>
  <p:sldIdLst>
    <p:sldId id="259" r:id="rId5"/>
    <p:sldId id="260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FCF7E-7737-5B06-4A2D-CE95F89D19E4}" name="LECONTE Mathilde" initials="ML" userId="S::MLECONTE22@mgen.fr::eaf24d78-0cef-4157-903a-35d746c6504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8A122E-D590-4A85-9CAF-63EBDBEF4CCF}" v="5" dt="2025-12-02T11:04:40.1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41" autoAdjust="0"/>
    <p:restoredTop sz="90783" autoAdjust="0"/>
  </p:normalViewPr>
  <p:slideViewPr>
    <p:cSldViewPr snapToGrid="0">
      <p:cViewPr varScale="1">
        <p:scale>
          <a:sx n="75" d="100"/>
          <a:sy n="75" d="100"/>
        </p:scale>
        <p:origin x="3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UVAGEOT Frédérique" userId="c3b08760-df6e-4b85-a0f8-addfe7db44bc" providerId="ADAL" clId="{D48A122E-D590-4A85-9CAF-63EBDBEF4CCF}"/>
    <pc:docChg chg="undo custSel modSld">
      <pc:chgData name="SAUVAGEOT Frédérique" userId="c3b08760-df6e-4b85-a0f8-addfe7db44bc" providerId="ADAL" clId="{D48A122E-D590-4A85-9CAF-63EBDBEF4CCF}" dt="2025-12-02T11:04:16.450" v="113" actId="6549"/>
      <pc:docMkLst>
        <pc:docMk/>
      </pc:docMkLst>
      <pc:sldChg chg="modSp mod">
        <pc:chgData name="SAUVAGEOT Frédérique" userId="c3b08760-df6e-4b85-a0f8-addfe7db44bc" providerId="ADAL" clId="{D48A122E-D590-4A85-9CAF-63EBDBEF4CCF}" dt="2025-12-02T11:01:42.428" v="46" actId="113"/>
        <pc:sldMkLst>
          <pc:docMk/>
          <pc:sldMk cId="2836172254" sldId="259"/>
        </pc:sldMkLst>
        <pc:spChg chg="mod">
          <ac:chgData name="SAUVAGEOT Frédérique" userId="c3b08760-df6e-4b85-a0f8-addfe7db44bc" providerId="ADAL" clId="{D48A122E-D590-4A85-9CAF-63EBDBEF4CCF}" dt="2025-12-02T11:01:02.647" v="43" actId="1076"/>
          <ac:spMkLst>
            <pc:docMk/>
            <pc:sldMk cId="2836172254" sldId="259"/>
            <ac:spMk id="3" creationId="{FB19EBD1-2D49-1A74-0731-6D58227E8199}"/>
          </ac:spMkLst>
        </pc:spChg>
        <pc:spChg chg="mod">
          <ac:chgData name="SAUVAGEOT Frédérique" userId="c3b08760-df6e-4b85-a0f8-addfe7db44bc" providerId="ADAL" clId="{D48A122E-D590-4A85-9CAF-63EBDBEF4CCF}" dt="2025-12-02T11:00:29.424" v="35" actId="1076"/>
          <ac:spMkLst>
            <pc:docMk/>
            <pc:sldMk cId="2836172254" sldId="259"/>
            <ac:spMk id="4" creationId="{DD56F37E-41C0-A39D-74DD-B952D5945708}"/>
          </ac:spMkLst>
        </pc:spChg>
        <pc:spChg chg="mod">
          <ac:chgData name="SAUVAGEOT Frédérique" userId="c3b08760-df6e-4b85-a0f8-addfe7db44bc" providerId="ADAL" clId="{D48A122E-D590-4A85-9CAF-63EBDBEF4CCF}" dt="2025-12-02T11:00:20.826" v="33" actId="1076"/>
          <ac:spMkLst>
            <pc:docMk/>
            <pc:sldMk cId="2836172254" sldId="259"/>
            <ac:spMk id="6" creationId="{FF294B4A-D854-E5FC-FF1C-2A4BCB6D5EBD}"/>
          </ac:spMkLst>
        </pc:spChg>
        <pc:spChg chg="mod">
          <ac:chgData name="SAUVAGEOT Frédérique" userId="c3b08760-df6e-4b85-a0f8-addfe7db44bc" providerId="ADAL" clId="{D48A122E-D590-4A85-9CAF-63EBDBEF4CCF}" dt="2025-12-02T11:00:41.024" v="38" actId="1076"/>
          <ac:spMkLst>
            <pc:docMk/>
            <pc:sldMk cId="2836172254" sldId="259"/>
            <ac:spMk id="7" creationId="{409B2AE9-E03F-8669-5FA4-01823DEA18AF}"/>
          </ac:spMkLst>
        </pc:spChg>
        <pc:spChg chg="mod">
          <ac:chgData name="SAUVAGEOT Frédérique" userId="c3b08760-df6e-4b85-a0f8-addfe7db44bc" providerId="ADAL" clId="{D48A122E-D590-4A85-9CAF-63EBDBEF4CCF}" dt="2025-12-02T11:01:42.428" v="46" actId="113"/>
          <ac:spMkLst>
            <pc:docMk/>
            <pc:sldMk cId="2836172254" sldId="259"/>
            <ac:spMk id="10" creationId="{C69EBB7B-FA98-4B6B-0D0C-C5AA9454AE9E}"/>
          </ac:spMkLst>
        </pc:spChg>
        <pc:spChg chg="mod">
          <ac:chgData name="SAUVAGEOT Frédérique" userId="c3b08760-df6e-4b85-a0f8-addfe7db44bc" providerId="ADAL" clId="{D48A122E-D590-4A85-9CAF-63EBDBEF4CCF}" dt="2025-12-02T11:00:47.423" v="39" actId="1076"/>
          <ac:spMkLst>
            <pc:docMk/>
            <pc:sldMk cId="2836172254" sldId="259"/>
            <ac:spMk id="11" creationId="{3A772E0E-5F75-2E95-8B3F-A03261304F5B}"/>
          </ac:spMkLst>
        </pc:spChg>
        <pc:spChg chg="mod">
          <ac:chgData name="SAUVAGEOT Frédérique" userId="c3b08760-df6e-4b85-a0f8-addfe7db44bc" providerId="ADAL" clId="{D48A122E-D590-4A85-9CAF-63EBDBEF4CCF}" dt="2025-12-02T11:00:32.143" v="36" actId="1076"/>
          <ac:spMkLst>
            <pc:docMk/>
            <pc:sldMk cId="2836172254" sldId="259"/>
            <ac:spMk id="12" creationId="{62BF316A-7361-9105-7324-171B571E8666}"/>
          </ac:spMkLst>
        </pc:spChg>
        <pc:spChg chg="mod">
          <ac:chgData name="SAUVAGEOT Frédérique" userId="c3b08760-df6e-4b85-a0f8-addfe7db44bc" providerId="ADAL" clId="{D48A122E-D590-4A85-9CAF-63EBDBEF4CCF}" dt="2025-12-02T11:00:37.519" v="37" actId="1076"/>
          <ac:spMkLst>
            <pc:docMk/>
            <pc:sldMk cId="2836172254" sldId="259"/>
            <ac:spMk id="13" creationId="{7B69FE59-5BD8-A25A-BECF-4D27143396BD}"/>
          </ac:spMkLst>
        </pc:spChg>
        <pc:spChg chg="mod">
          <ac:chgData name="SAUVAGEOT Frédérique" userId="c3b08760-df6e-4b85-a0f8-addfe7db44bc" providerId="ADAL" clId="{D48A122E-D590-4A85-9CAF-63EBDBEF4CCF}" dt="2025-12-02T11:00:59.518" v="42" actId="1076"/>
          <ac:spMkLst>
            <pc:docMk/>
            <pc:sldMk cId="2836172254" sldId="259"/>
            <ac:spMk id="14" creationId="{4F8047F6-ABB9-2064-71B1-5B53DDA185CE}"/>
          </ac:spMkLst>
        </pc:spChg>
        <pc:spChg chg="mod">
          <ac:chgData name="SAUVAGEOT Frédérique" userId="c3b08760-df6e-4b85-a0f8-addfe7db44bc" providerId="ADAL" clId="{D48A122E-D590-4A85-9CAF-63EBDBEF4CCF}" dt="2025-12-02T11:01:06.260" v="44" actId="1076"/>
          <ac:spMkLst>
            <pc:docMk/>
            <pc:sldMk cId="2836172254" sldId="259"/>
            <ac:spMk id="41" creationId="{B455CB66-E3B8-93BC-DDEA-C62E1B287444}"/>
          </ac:spMkLst>
        </pc:spChg>
      </pc:sldChg>
      <pc:sldChg chg="modSp mod">
        <pc:chgData name="SAUVAGEOT Frédérique" userId="c3b08760-df6e-4b85-a0f8-addfe7db44bc" providerId="ADAL" clId="{D48A122E-D590-4A85-9CAF-63EBDBEF4CCF}" dt="2025-12-02T11:04:16.450" v="113" actId="6549"/>
        <pc:sldMkLst>
          <pc:docMk/>
          <pc:sldMk cId="2111277284" sldId="260"/>
        </pc:sldMkLst>
        <pc:spChg chg="mod">
          <ac:chgData name="SAUVAGEOT Frédérique" userId="c3b08760-df6e-4b85-a0f8-addfe7db44bc" providerId="ADAL" clId="{D48A122E-D590-4A85-9CAF-63EBDBEF4CCF}" dt="2025-12-02T11:03:42.441" v="99" actId="1036"/>
          <ac:spMkLst>
            <pc:docMk/>
            <pc:sldMk cId="2111277284" sldId="260"/>
            <ac:spMk id="3" creationId="{B051E223-E85F-6F18-5768-597651C39C84}"/>
          </ac:spMkLst>
        </pc:spChg>
        <pc:spChg chg="mod">
          <ac:chgData name="SAUVAGEOT Frédérique" userId="c3b08760-df6e-4b85-a0f8-addfe7db44bc" providerId="ADAL" clId="{D48A122E-D590-4A85-9CAF-63EBDBEF4CCF}" dt="2025-12-02T11:02:15.577" v="49" actId="1036"/>
          <ac:spMkLst>
            <pc:docMk/>
            <pc:sldMk cId="2111277284" sldId="260"/>
            <ac:spMk id="30" creationId="{9C641139-AE28-D432-52EF-BA6D215F85A8}"/>
          </ac:spMkLst>
        </pc:spChg>
        <pc:spChg chg="mod">
          <ac:chgData name="SAUVAGEOT Frédérique" userId="c3b08760-df6e-4b85-a0f8-addfe7db44bc" providerId="ADAL" clId="{D48A122E-D590-4A85-9CAF-63EBDBEF4CCF}" dt="2025-12-02T11:02:21.911" v="56" actId="1035"/>
          <ac:spMkLst>
            <pc:docMk/>
            <pc:sldMk cId="2111277284" sldId="260"/>
            <ac:spMk id="31" creationId="{CDAD9C05-6708-7211-037B-1B9D9CED6875}"/>
          </ac:spMkLst>
        </pc:spChg>
        <pc:spChg chg="mod">
          <ac:chgData name="SAUVAGEOT Frédérique" userId="c3b08760-df6e-4b85-a0f8-addfe7db44bc" providerId="ADAL" clId="{D48A122E-D590-4A85-9CAF-63EBDBEF4CCF}" dt="2025-12-02T11:03:23.048" v="93" actId="20577"/>
          <ac:spMkLst>
            <pc:docMk/>
            <pc:sldMk cId="2111277284" sldId="260"/>
            <ac:spMk id="32" creationId="{8384E613-568B-FE80-D364-4FD5F714D434}"/>
          </ac:spMkLst>
        </pc:spChg>
        <pc:spChg chg="mod">
          <ac:chgData name="SAUVAGEOT Frédérique" userId="c3b08760-df6e-4b85-a0f8-addfe7db44bc" providerId="ADAL" clId="{D48A122E-D590-4A85-9CAF-63EBDBEF4CCF}" dt="2025-12-02T11:03:47.327" v="106" actId="1036"/>
          <ac:spMkLst>
            <pc:docMk/>
            <pc:sldMk cId="2111277284" sldId="260"/>
            <ac:spMk id="33" creationId="{A02DB94D-98D0-668F-5FF9-B9A5634D7924}"/>
          </ac:spMkLst>
        </pc:spChg>
        <pc:spChg chg="mod">
          <ac:chgData name="SAUVAGEOT Frédérique" userId="c3b08760-df6e-4b85-a0f8-addfe7db44bc" providerId="ADAL" clId="{D48A122E-D590-4A85-9CAF-63EBDBEF4CCF}" dt="2025-12-02T11:03:54.178" v="112" actId="1036"/>
          <ac:spMkLst>
            <pc:docMk/>
            <pc:sldMk cId="2111277284" sldId="260"/>
            <ac:spMk id="36" creationId="{2F32A230-312E-90CF-9A08-F98CC1109A05}"/>
          </ac:spMkLst>
        </pc:spChg>
        <pc:spChg chg="mod">
          <ac:chgData name="SAUVAGEOT Frédérique" userId="c3b08760-df6e-4b85-a0f8-addfe7db44bc" providerId="ADAL" clId="{D48A122E-D590-4A85-9CAF-63EBDBEF4CCF}" dt="2025-12-02T11:04:16.450" v="113" actId="6549"/>
          <ac:spMkLst>
            <pc:docMk/>
            <pc:sldMk cId="2111277284" sldId="260"/>
            <ac:spMk id="37" creationId="{62867802-0E8F-9E19-CD66-41AAEB69C6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01A11-D39F-4544-AEAC-1E5E2FE639B7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C349E-3540-492B-805E-8F3B72ADB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119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Fiabiliser les données : adresses mails en particulier</a:t>
            </a:r>
          </a:p>
          <a:p>
            <a:r>
              <a:rPr lang="fr-FR" dirty="0"/>
              <a:t>CTA : obtenir le consentement avant l’adresse mail perso</a:t>
            </a:r>
          </a:p>
          <a:p>
            <a:r>
              <a:rPr lang="fr-FR" dirty="0"/>
              <a:t>Identifier les populations à statut particuliers : apprentis, </a:t>
            </a:r>
            <a:r>
              <a:rPr lang="fr-FR" dirty="0" err="1"/>
              <a:t>multiemployeurs</a:t>
            </a:r>
            <a:r>
              <a:rPr lang="fr-FR" dirty="0"/>
              <a:t>, etc.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J’identifie mes populations à besoins spécifiques</a:t>
            </a:r>
          </a:p>
          <a:p>
            <a:endParaRPr lang="fr-FR" dirty="0"/>
          </a:p>
          <a:p>
            <a:r>
              <a:rPr lang="fr-FR" dirty="0"/>
              <a:t>Lier le document à une annexe « Mes agents » sur les différents types de populations (</a:t>
            </a:r>
            <a:r>
              <a:rPr lang="fr-FR" dirty="0" err="1"/>
              <a:t>cf</a:t>
            </a:r>
            <a:r>
              <a:rPr lang="fr-FR" dirty="0"/>
              <a:t> formation + sujets en cours de traitement) + détachés</a:t>
            </a:r>
          </a:p>
          <a:p>
            <a:endParaRPr lang="fr-FR" dirty="0"/>
          </a:p>
          <a:p>
            <a:r>
              <a:rPr lang="fr-FR" dirty="0"/>
              <a:t>Code couleur métier / SI </a:t>
            </a:r>
          </a:p>
          <a:p>
            <a:endParaRPr lang="fr-FR" dirty="0"/>
          </a:p>
          <a:p>
            <a:r>
              <a:rPr lang="fr-FR" dirty="0"/>
              <a:t>Prendre contact avec son éditeur / son tiers-déclarant </a:t>
            </a:r>
          </a:p>
          <a:p>
            <a:endParaRPr lang="fr-FR" dirty="0"/>
          </a:p>
          <a:p>
            <a:r>
              <a:rPr lang="fr-FR" dirty="0"/>
              <a:t>Gestion des dispenses : ressource dédiée et date de passage de témoin</a:t>
            </a:r>
          </a:p>
          <a:p>
            <a:endParaRPr lang="fr-FR" dirty="0"/>
          </a:p>
          <a:p>
            <a:r>
              <a:rPr lang="fr-FR" dirty="0"/>
              <a:t>Bulletin de papier non</a:t>
            </a:r>
          </a:p>
          <a:p>
            <a:endParaRPr lang="fr-FR" dirty="0"/>
          </a:p>
          <a:p>
            <a:r>
              <a:rPr lang="fr-FR" dirty="0"/>
              <a:t>Chapitre communication : utilisation du kit de communication + réunion de lancement prévue + communication agents locale + formations gestionnaires</a:t>
            </a:r>
          </a:p>
          <a:p>
            <a:endParaRPr lang="fr-FR" dirty="0"/>
          </a:p>
          <a:p>
            <a:r>
              <a:rPr lang="fr-FR" dirty="0"/>
              <a:t>SI fichier : mon fichier a été accepté et validé par la MGEN . Date de validation …</a:t>
            </a:r>
          </a:p>
          <a:p>
            <a:endParaRPr lang="fr-FR" dirty="0"/>
          </a:p>
          <a:p>
            <a:r>
              <a:rPr lang="fr-FR" dirty="0"/>
              <a:t>Fournir* les correspondants principal</a:t>
            </a:r>
          </a:p>
          <a:p>
            <a:r>
              <a:rPr lang="fr-FR" dirty="0"/>
              <a:t>Identifier les correspondants secondaires (dont tiers-déclarant potentiellement)</a:t>
            </a:r>
          </a:p>
          <a:p>
            <a:r>
              <a:rPr lang="fr-FR" dirty="0"/>
              <a:t>Les correspondants ont été formés</a:t>
            </a:r>
          </a:p>
          <a:p>
            <a:r>
              <a:rPr lang="fr-FR" dirty="0"/>
              <a:t>Messagerie sécurisée</a:t>
            </a:r>
          </a:p>
          <a:p>
            <a:endParaRPr lang="fr-FR" dirty="0"/>
          </a:p>
          <a:p>
            <a:r>
              <a:rPr lang="fr-FR" dirty="0"/>
              <a:t>J’ai prévu d’envoyer une actualisation de mon fichier d’affiliation</a:t>
            </a:r>
          </a:p>
          <a:p>
            <a:endParaRPr lang="fr-FR" dirty="0"/>
          </a:p>
          <a:p>
            <a:r>
              <a:rPr lang="fr-FR" dirty="0"/>
              <a:t>Intégrer les éléments de paramétrage dans le logiciel de paie – c’est tout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C349E-3540-492B-805E-8F3B72ADBA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827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Fiabiliser les données : adresses mails en particulier</a:t>
            </a:r>
          </a:p>
          <a:p>
            <a:r>
              <a:rPr lang="fr-FR" dirty="0"/>
              <a:t>CTA : obtenir le consentement avant l’adresse mail perso</a:t>
            </a:r>
          </a:p>
          <a:p>
            <a:r>
              <a:rPr lang="fr-FR" dirty="0"/>
              <a:t>Identifier les populations à statut particuliers : apprentis, </a:t>
            </a:r>
            <a:r>
              <a:rPr lang="fr-FR" dirty="0" err="1"/>
              <a:t>multiemployeurs</a:t>
            </a:r>
            <a:r>
              <a:rPr lang="fr-FR" dirty="0"/>
              <a:t>, etc.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J’identifie mes populations à besoins spécifiques</a:t>
            </a:r>
          </a:p>
          <a:p>
            <a:endParaRPr lang="fr-FR" dirty="0"/>
          </a:p>
          <a:p>
            <a:r>
              <a:rPr lang="fr-FR" dirty="0"/>
              <a:t>Lier le document à une annexe « Mes agents » sur les différents types de populations (</a:t>
            </a:r>
            <a:r>
              <a:rPr lang="fr-FR" dirty="0" err="1"/>
              <a:t>cf</a:t>
            </a:r>
            <a:r>
              <a:rPr lang="fr-FR" dirty="0"/>
              <a:t> formation + sujets en cours de traitement) + détachés</a:t>
            </a:r>
          </a:p>
          <a:p>
            <a:endParaRPr lang="fr-FR" dirty="0"/>
          </a:p>
          <a:p>
            <a:r>
              <a:rPr lang="fr-FR" dirty="0"/>
              <a:t>Code couleur métier / SI </a:t>
            </a:r>
          </a:p>
          <a:p>
            <a:endParaRPr lang="fr-FR" dirty="0"/>
          </a:p>
          <a:p>
            <a:r>
              <a:rPr lang="fr-FR" dirty="0"/>
              <a:t>Prendre contact avec son éditeur / son tiers-déclarant </a:t>
            </a:r>
          </a:p>
          <a:p>
            <a:endParaRPr lang="fr-FR" dirty="0"/>
          </a:p>
          <a:p>
            <a:r>
              <a:rPr lang="fr-FR" dirty="0"/>
              <a:t>Gestion des dispenses : ressource dédiée et date de passage de témoin</a:t>
            </a:r>
          </a:p>
          <a:p>
            <a:endParaRPr lang="fr-FR" dirty="0"/>
          </a:p>
          <a:p>
            <a:r>
              <a:rPr lang="fr-FR" dirty="0"/>
              <a:t>Bulletin de papier non</a:t>
            </a:r>
          </a:p>
          <a:p>
            <a:endParaRPr lang="fr-FR" dirty="0"/>
          </a:p>
          <a:p>
            <a:r>
              <a:rPr lang="fr-FR" dirty="0"/>
              <a:t>Chapitre communication : utilisation du kit de communication + réunion de lancement prévue + communication agents locale + formations gestionnaires</a:t>
            </a:r>
          </a:p>
          <a:p>
            <a:endParaRPr lang="fr-FR" dirty="0"/>
          </a:p>
          <a:p>
            <a:r>
              <a:rPr lang="fr-FR" dirty="0"/>
              <a:t>SI fichier : mon fichier a été accepté et validé par la MGEN . Date de validation …</a:t>
            </a:r>
          </a:p>
          <a:p>
            <a:endParaRPr lang="fr-FR" dirty="0"/>
          </a:p>
          <a:p>
            <a:r>
              <a:rPr lang="fr-FR" dirty="0"/>
              <a:t>Fournir* les correspondants principal</a:t>
            </a:r>
          </a:p>
          <a:p>
            <a:r>
              <a:rPr lang="fr-FR" dirty="0"/>
              <a:t>Identifier les correspondants secondaires (dont tiers-déclarant potentiellement)</a:t>
            </a:r>
          </a:p>
          <a:p>
            <a:r>
              <a:rPr lang="fr-FR" dirty="0"/>
              <a:t>Les correspondants ont été formés</a:t>
            </a:r>
          </a:p>
          <a:p>
            <a:r>
              <a:rPr lang="fr-FR" dirty="0"/>
              <a:t>Messagerie sécurisée</a:t>
            </a:r>
          </a:p>
          <a:p>
            <a:endParaRPr lang="fr-FR" dirty="0"/>
          </a:p>
          <a:p>
            <a:r>
              <a:rPr lang="fr-FR" dirty="0"/>
              <a:t>J’ai prévu d’envoyer une actualisation de mon fichier d’affiliation</a:t>
            </a:r>
          </a:p>
          <a:p>
            <a:endParaRPr lang="fr-FR" dirty="0"/>
          </a:p>
          <a:p>
            <a:r>
              <a:rPr lang="fr-FR" dirty="0"/>
              <a:t>Intégrer les éléments de paramétrage dans le logiciel de paie – c’est tout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C349E-3540-492B-805E-8F3B72ADBA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749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526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38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536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24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951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30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612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644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02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424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9108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0472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761EA-4FBA-5EA4-ED79-68D466FBD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455CB66-E3B8-93BC-DDEA-C62E1B287444}"/>
              </a:ext>
            </a:extLst>
          </p:cNvPr>
          <p:cNvSpPr/>
          <p:nvPr/>
        </p:nvSpPr>
        <p:spPr>
          <a:xfrm>
            <a:off x="-25053" y="1196445"/>
            <a:ext cx="6871547" cy="3869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19EBD1-2D49-1A74-0731-6D58227E8199}"/>
              </a:ext>
            </a:extLst>
          </p:cNvPr>
          <p:cNvSpPr/>
          <p:nvPr/>
        </p:nvSpPr>
        <p:spPr>
          <a:xfrm>
            <a:off x="-19830" y="0"/>
            <a:ext cx="6866324" cy="1101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03F9D2-EFDF-086C-A2E9-5E5697960DBF}"/>
              </a:ext>
            </a:extLst>
          </p:cNvPr>
          <p:cNvSpPr/>
          <p:nvPr/>
        </p:nvSpPr>
        <p:spPr>
          <a:xfrm>
            <a:off x="0" y="9252508"/>
            <a:ext cx="6871547" cy="65349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9EED803-AA04-6CBC-5920-B9290D463D00}"/>
              </a:ext>
            </a:extLst>
          </p:cNvPr>
          <p:cNvSpPr txBox="1"/>
          <p:nvPr/>
        </p:nvSpPr>
        <p:spPr>
          <a:xfrm>
            <a:off x="150563" y="154723"/>
            <a:ext cx="503855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Fonds d’accompagnement social</a:t>
            </a:r>
          </a:p>
          <a:p>
            <a:r>
              <a:rPr lang="fr-FR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PSC Santé – ministère de la Culture (1/2)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F8047F6-ABB9-2064-71B1-5B53DDA185CE}"/>
              </a:ext>
            </a:extLst>
          </p:cNvPr>
          <p:cNvSpPr txBox="1"/>
          <p:nvPr/>
        </p:nvSpPr>
        <p:spPr>
          <a:xfrm>
            <a:off x="74442" y="1263253"/>
            <a:ext cx="45448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Qu’est-ce que le fonds d’accompagnement social ?</a:t>
            </a:r>
          </a:p>
        </p:txBody>
      </p:sp>
      <p:pic>
        <p:nvPicPr>
          <p:cNvPr id="5" name="Image 4" descr="Une image contenant texte, Police, Graphique, vert&#10;&#10;Le contenu généré par l’IA peut être incorrect.">
            <a:extLst>
              <a:ext uri="{FF2B5EF4-FFF2-40B4-BE49-F238E27FC236}">
                <a16:creationId xmlns:a16="http://schemas.microsoft.com/office/drawing/2014/main" id="{87754C90-2C53-C1DC-4871-F099742E1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900" y="126357"/>
            <a:ext cx="661601" cy="827001"/>
          </a:xfrm>
          <a:prstGeom prst="rect">
            <a:avLst/>
          </a:prstGeom>
        </p:spPr>
      </p:pic>
      <p:pic>
        <p:nvPicPr>
          <p:cNvPr id="9" name="Graphique 8" descr="Flèche vers la droite avec un remplissage uni">
            <a:extLst>
              <a:ext uri="{FF2B5EF4-FFF2-40B4-BE49-F238E27FC236}">
                <a16:creationId xmlns:a16="http://schemas.microsoft.com/office/drawing/2014/main" id="{CB419601-D0BC-1D2B-DB04-000A11313D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77611" y="9127091"/>
            <a:ext cx="914400" cy="9144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69EBB7B-FA98-4B6B-0D0C-C5AA9454AE9E}"/>
              </a:ext>
            </a:extLst>
          </p:cNvPr>
          <p:cNvSpPr txBox="1"/>
          <p:nvPr/>
        </p:nvSpPr>
        <p:spPr>
          <a:xfrm>
            <a:off x="124805" y="1605993"/>
            <a:ext cx="6577054" cy="2423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200" dirty="0"/>
              <a:t>Le fonds d’accompagnement social permet aux agents du ministère de la Culture, selon leur situation individuelle (fragilité financière et conditions médicales), d’</a:t>
            </a:r>
            <a:r>
              <a:rPr lang="fr-FR" sz="1200" u="sng" dirty="0"/>
              <a:t>accéder à des aides financières ponctuelles : </a:t>
            </a:r>
          </a:p>
          <a:p>
            <a:pPr marL="171450" indent="-1714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200" dirty="0"/>
              <a:t>Aide à la </a:t>
            </a:r>
            <a:r>
              <a:rPr lang="fr-FR" sz="1200" b="1" dirty="0"/>
              <a:t>prise en charge des soins et matériels de santé coûteux </a:t>
            </a:r>
            <a:r>
              <a:rPr lang="fr-FR" sz="1200" dirty="0"/>
              <a:t>;</a:t>
            </a:r>
          </a:p>
          <a:p>
            <a:pPr marL="171450" indent="-1714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200" dirty="0"/>
              <a:t>Aide à la </a:t>
            </a:r>
            <a:r>
              <a:rPr lang="fr-FR" sz="1200" b="1" dirty="0"/>
              <a:t>préservation de la santé psychologique et physique du bénéficiaire aidant </a:t>
            </a:r>
            <a:r>
              <a:rPr lang="fr-FR" sz="1200" dirty="0"/>
              <a:t>; </a:t>
            </a:r>
          </a:p>
          <a:p>
            <a:pPr marL="171450" indent="-1714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200" dirty="0"/>
              <a:t>Assistance en cas d’</a:t>
            </a:r>
            <a:r>
              <a:rPr lang="fr-FR" sz="1200" b="1" dirty="0"/>
              <a:t>hospitalisation ou d’immobilisation nécessitant l’intervention d’une aide à domicile. </a:t>
            </a:r>
          </a:p>
          <a:p>
            <a:pPr marL="171450" indent="-1714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200" b="1" dirty="0"/>
              <a:t>Allègement des cotisations santé dans le cadre de situations de difficultés sociales </a:t>
            </a:r>
          </a:p>
          <a:p>
            <a:pPr marL="171450" indent="-1714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fr-FR" sz="1200" b="1" dirty="0"/>
          </a:p>
          <a:p>
            <a:pPr marL="171450" indent="-1714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fr-FR" sz="1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9B2AE9-E03F-8669-5FA4-01823DEA18AF}"/>
              </a:ext>
            </a:extLst>
          </p:cNvPr>
          <p:cNvSpPr/>
          <p:nvPr/>
        </p:nvSpPr>
        <p:spPr>
          <a:xfrm>
            <a:off x="-13547" y="3474171"/>
            <a:ext cx="6871547" cy="3869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772E0E-5F75-2E95-8B3F-A03261304F5B}"/>
              </a:ext>
            </a:extLst>
          </p:cNvPr>
          <p:cNvSpPr txBox="1"/>
          <p:nvPr/>
        </p:nvSpPr>
        <p:spPr>
          <a:xfrm>
            <a:off x="74442" y="3493245"/>
            <a:ext cx="50513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Qui peut bénéficier du fonds d’accompagnement social 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69FE59-5BD8-A25A-BECF-4D27143396BD}"/>
              </a:ext>
            </a:extLst>
          </p:cNvPr>
          <p:cNvSpPr txBox="1"/>
          <p:nvPr/>
        </p:nvSpPr>
        <p:spPr>
          <a:xfrm>
            <a:off x="150563" y="3943435"/>
            <a:ext cx="6577054" cy="4075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dirty="0"/>
              <a:t>Le fonds d’accompagnement social est destiné aux </a:t>
            </a:r>
            <a:r>
              <a:rPr lang="fr-FR" sz="1200" b="1" dirty="0"/>
              <a:t>adhérents au contrat collectif santé </a:t>
            </a:r>
            <a:r>
              <a:rPr lang="fr-FR" sz="1200" dirty="0"/>
              <a:t>souscrit par le ministère de la Culture, à savoir les </a:t>
            </a:r>
            <a:r>
              <a:rPr lang="fr-FR" sz="1200" b="1" dirty="0"/>
              <a:t>agents actifs, retraités, et leurs ayants-droit</a:t>
            </a:r>
            <a:r>
              <a:rPr lang="fr-FR" sz="1200" dirty="0"/>
              <a:t>. 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u="sng" dirty="0"/>
              <a:t>Pour être éligible à une aide, le demandeur doit être placé dans l’une des situations suivantes : </a:t>
            </a:r>
          </a:p>
          <a:p>
            <a:pPr marL="171450" indent="-17145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200" b="1" dirty="0"/>
              <a:t>Situation de handicap </a:t>
            </a:r>
            <a:r>
              <a:rPr lang="fr-FR" sz="1200" dirty="0"/>
              <a:t>reconnue par les Maisons Départementales des Personnes Handicapées (MDPH), avec un taux d’incapacité d’au moins 50 %, ou reconnaissance de la qualité de travailleur handicapé (RQTH) ;</a:t>
            </a:r>
          </a:p>
          <a:p>
            <a:pPr marL="171450" indent="-17145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200" b="1" dirty="0"/>
              <a:t>Pathologie chronique, grave ou invalidante </a:t>
            </a:r>
            <a:r>
              <a:rPr lang="fr-FR" sz="1200" dirty="0"/>
              <a:t>ou occasionnant des restes à charge importants de frais de santé après intervention des régimes obligatoire et complémentaires ; </a:t>
            </a:r>
          </a:p>
          <a:p>
            <a:pPr marL="171450" indent="-17145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200" b="1" dirty="0"/>
              <a:t>Hospitalisation : </a:t>
            </a:r>
            <a:r>
              <a:rPr lang="fr-FR" sz="1200" dirty="0"/>
              <a:t>prise en charge complémentaire des frais engagés lors d’un séjour médical, consécutif à une maladie ou un accident.</a:t>
            </a:r>
          </a:p>
          <a:p>
            <a:pPr marL="171450" indent="-17145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200" b="1" dirty="0"/>
              <a:t>Immobilisation : </a:t>
            </a:r>
            <a:r>
              <a:rPr lang="fr-FR" sz="1200" dirty="0"/>
              <a:t>soutien en cas d’incapacité temporaire à domicile ou en établissement, hors hospitalisation.</a:t>
            </a:r>
          </a:p>
          <a:p>
            <a:pPr marL="171450" indent="-17145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200" b="1" dirty="0"/>
              <a:t>Demandeur aidant au quotidien un proche en situation de dépendance </a:t>
            </a:r>
            <a:r>
              <a:rPr lang="fr-FR" sz="1200" dirty="0"/>
              <a:t>lourde ou partielle ; dépendance reconnue par un classement en GIR 1, 2, 3 ou 4 dans le cadre d’une demande d’Allocation personnalisée d’autonomie (APA).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u="sng" dirty="0"/>
              <a:t>L’éligibilité au fonds d’accompagnement sociale est également appréciée en fonction du quotient familial du demandeur.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56F37E-41C0-A39D-74DD-B952D5945708}"/>
              </a:ext>
            </a:extLst>
          </p:cNvPr>
          <p:cNvSpPr/>
          <p:nvPr/>
        </p:nvSpPr>
        <p:spPr>
          <a:xfrm>
            <a:off x="0" y="7975132"/>
            <a:ext cx="6871547" cy="3869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294B4A-D854-E5FC-FF1C-2A4BCB6D5EBD}"/>
              </a:ext>
            </a:extLst>
          </p:cNvPr>
          <p:cNvSpPr txBox="1"/>
          <p:nvPr/>
        </p:nvSpPr>
        <p:spPr>
          <a:xfrm>
            <a:off x="74442" y="8407326"/>
            <a:ext cx="6677780" cy="896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dirty="0"/>
              <a:t>Le fonds d’accompagnement social est alimenté par la </a:t>
            </a:r>
            <a:r>
              <a:rPr lang="fr-FR" sz="1200" b="1" dirty="0">
                <a:solidFill>
                  <a:schemeClr val="accent3"/>
                </a:solidFill>
              </a:rPr>
              <a:t>collecte d’une cotisation additionnelle fixée à 0.5 % des cotisations hors taxes acquittées par l’ensemble des bénéficiaires du contrat collectif santé</a:t>
            </a:r>
            <a:r>
              <a:rPr lang="fr-FR" sz="1200" b="1" dirty="0"/>
              <a:t> </a:t>
            </a:r>
            <a:r>
              <a:rPr lang="fr-FR" sz="1200" dirty="0"/>
              <a:t>au titre des garanties du socle interministériel, actifs, retraités, et tous les ayants droit, conformément aux dispositions des textes en vigueur.</a:t>
            </a:r>
            <a:endParaRPr lang="fr-FR" sz="1200" u="sng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2BF316A-7361-9105-7324-171B571E8666}"/>
              </a:ext>
            </a:extLst>
          </p:cNvPr>
          <p:cNvSpPr txBox="1"/>
          <p:nvPr/>
        </p:nvSpPr>
        <p:spPr>
          <a:xfrm>
            <a:off x="74442" y="8036840"/>
            <a:ext cx="5272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Comment sont financées les aides accordées par le fonds ? </a:t>
            </a:r>
          </a:p>
        </p:txBody>
      </p:sp>
    </p:spTree>
    <p:extLst>
      <p:ext uri="{BB962C8B-B14F-4D97-AF65-F5344CB8AC3E}">
        <p14:creationId xmlns:p14="http://schemas.microsoft.com/office/powerpoint/2010/main" val="2836172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761EA-4FBA-5EA4-ED79-68D466FBD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F03F9D2-EFDF-086C-A2E9-5E5697960DBF}"/>
              </a:ext>
            </a:extLst>
          </p:cNvPr>
          <p:cNvSpPr/>
          <p:nvPr/>
        </p:nvSpPr>
        <p:spPr>
          <a:xfrm>
            <a:off x="0" y="9252508"/>
            <a:ext cx="6871547" cy="65349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A58B0B-3222-2EBE-3CCE-08D3D14D697E}"/>
              </a:ext>
            </a:extLst>
          </p:cNvPr>
          <p:cNvSpPr txBox="1"/>
          <p:nvPr/>
        </p:nvSpPr>
        <p:spPr>
          <a:xfrm>
            <a:off x="182470" y="9342623"/>
            <a:ext cx="65095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bg1"/>
                </a:solidFill>
              </a:rPr>
              <a:t>MGEN, immatriculée sous le numéro SIREN 775 685 399, mutuelle soumise aux dispositions du livre II du code de la Mutualité. Sise 3, square Max Hymans - 75748 Paris cedex 15. Document publicitaire n’ayant pas de valeur contractuelle. Ne pas jeter sur la voie publique.  Mars 2025</a:t>
            </a:r>
            <a:endParaRPr lang="fr-FR" sz="900" i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B2EB42C-4E7E-4B66-EB1E-D77BD613D1CC}"/>
              </a:ext>
            </a:extLst>
          </p:cNvPr>
          <p:cNvSpPr/>
          <p:nvPr/>
        </p:nvSpPr>
        <p:spPr>
          <a:xfrm>
            <a:off x="1" y="1"/>
            <a:ext cx="6866324" cy="1101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31485C1-1661-72A2-E971-0D185C03D769}"/>
              </a:ext>
            </a:extLst>
          </p:cNvPr>
          <p:cNvSpPr txBox="1"/>
          <p:nvPr/>
        </p:nvSpPr>
        <p:spPr>
          <a:xfrm>
            <a:off x="150563" y="154723"/>
            <a:ext cx="503855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Fonds d’accompagnement social</a:t>
            </a:r>
          </a:p>
          <a:p>
            <a:r>
              <a:rPr lang="fr-FR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PSC Santé – ministère de la Culture (2/2)</a:t>
            </a:r>
          </a:p>
        </p:txBody>
      </p:sp>
      <p:pic>
        <p:nvPicPr>
          <p:cNvPr id="29" name="Image 28" descr="Une image contenant texte, Police, Graphique, vert&#10;&#10;Le contenu généré par l’IA peut être incorrect.">
            <a:extLst>
              <a:ext uri="{FF2B5EF4-FFF2-40B4-BE49-F238E27FC236}">
                <a16:creationId xmlns:a16="http://schemas.microsoft.com/office/drawing/2014/main" id="{537E428E-F16F-9ED4-A138-BB2649975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900" y="126357"/>
            <a:ext cx="661601" cy="827001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9C641139-AE28-D432-52EF-BA6D215F85A8}"/>
              </a:ext>
            </a:extLst>
          </p:cNvPr>
          <p:cNvSpPr/>
          <p:nvPr/>
        </p:nvSpPr>
        <p:spPr>
          <a:xfrm>
            <a:off x="0" y="1170624"/>
            <a:ext cx="6871547" cy="3869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DAD9C05-6708-7211-037B-1B9D9CED6875}"/>
              </a:ext>
            </a:extLst>
          </p:cNvPr>
          <p:cNvSpPr txBox="1"/>
          <p:nvPr/>
        </p:nvSpPr>
        <p:spPr>
          <a:xfrm>
            <a:off x="92721" y="1201506"/>
            <a:ext cx="40799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Comment bénéficier d’une aide individuelle ?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384E613-568B-FE80-D364-4FD5F714D434}"/>
              </a:ext>
            </a:extLst>
          </p:cNvPr>
          <p:cNvSpPr txBox="1"/>
          <p:nvPr/>
        </p:nvSpPr>
        <p:spPr>
          <a:xfrm>
            <a:off x="157070" y="1588663"/>
            <a:ext cx="6509541" cy="3303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300" dirty="0"/>
              <a:t>Les aides individuelles sont accordées après étude d’une </a:t>
            </a:r>
            <a:r>
              <a:rPr lang="fr-FR" sz="1300" b="1" dirty="0">
                <a:solidFill>
                  <a:schemeClr val="accent3"/>
                </a:solidFill>
              </a:rPr>
              <a:t>demande formulée à MGEN </a:t>
            </a:r>
            <a:r>
              <a:rPr lang="fr-FR" sz="1300" dirty="0"/>
              <a:t>et appuyée de l’ensemble des pièces justificatives nécessaires. </a:t>
            </a:r>
          </a:p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300" dirty="0"/>
              <a:t>Un </a:t>
            </a:r>
            <a:r>
              <a:rPr lang="fr-FR" sz="1300" b="1" dirty="0">
                <a:solidFill>
                  <a:schemeClr val="accent3"/>
                </a:solidFill>
              </a:rPr>
              <a:t>formulaire de demande </a:t>
            </a:r>
            <a:r>
              <a:rPr lang="fr-FR" sz="1300" dirty="0"/>
              <a:t>à la disposition des agents (sur leur espace personnel ou sur demande) est à compléter par le demandeur et à transmettre via la messagerie sécurisée de l’espace adhérent, en agence MGEN ou par courrier postal. </a:t>
            </a:r>
          </a:p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300" dirty="0"/>
              <a:t>Le demandeur doit fournir </a:t>
            </a:r>
            <a:r>
              <a:rPr lang="fr-FR" sz="1300" b="1" dirty="0">
                <a:solidFill>
                  <a:schemeClr val="accent3"/>
                </a:solidFill>
              </a:rPr>
              <a:t>l’ensemble des pièces nécessaires à l’évaluation de sa situation</a:t>
            </a:r>
            <a:r>
              <a:rPr lang="fr-FR" sz="1300" dirty="0"/>
              <a:t>, notamment :</a:t>
            </a:r>
          </a:p>
          <a:p>
            <a:pPr marL="285750" indent="-2857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300" dirty="0"/>
              <a:t>Le dernier avis d’imposition ou de non-imposition du foyer ;</a:t>
            </a:r>
          </a:p>
          <a:p>
            <a:pPr marL="285750" indent="-2857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300" dirty="0"/>
              <a:t>Tout document complémentaire permettant de préciser la composition familiale ;</a:t>
            </a:r>
          </a:p>
          <a:p>
            <a:pPr marL="285750" indent="-2857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300" dirty="0"/>
              <a:t>Les justificatifs de sa situation médicale </a:t>
            </a:r>
          </a:p>
          <a:p>
            <a:pPr marL="285750" indent="-2857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300" dirty="0"/>
              <a:t>Un RIB</a:t>
            </a:r>
          </a:p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300" dirty="0"/>
              <a:t>Après étude de sa demande, le demandeur est informé de la décision d’attribution de son aide par les Pôles régionaux d’action sociale MGEN.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02DB94D-98D0-668F-5FF9-B9A5634D7924}"/>
              </a:ext>
            </a:extLst>
          </p:cNvPr>
          <p:cNvSpPr/>
          <p:nvPr/>
        </p:nvSpPr>
        <p:spPr>
          <a:xfrm>
            <a:off x="0" y="4858359"/>
            <a:ext cx="6871547" cy="3869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F32A230-312E-90CF-9A08-F98CC1109A05}"/>
              </a:ext>
            </a:extLst>
          </p:cNvPr>
          <p:cNvSpPr txBox="1"/>
          <p:nvPr/>
        </p:nvSpPr>
        <p:spPr>
          <a:xfrm>
            <a:off x="92721" y="4897921"/>
            <a:ext cx="3967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Quel est le montant d’une aide individuelle ?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62867802-0E8F-9E19-CD66-41AAEB69C65F}"/>
              </a:ext>
            </a:extLst>
          </p:cNvPr>
          <p:cNvSpPr/>
          <p:nvPr/>
        </p:nvSpPr>
        <p:spPr>
          <a:xfrm>
            <a:off x="394607" y="7539476"/>
            <a:ext cx="6068786" cy="1604521"/>
          </a:xfrm>
          <a:prstGeom prst="roundRect">
            <a:avLst>
              <a:gd name="adj" fmla="val 1266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400" b="1" dirty="0">
                <a:solidFill>
                  <a:schemeClr val="tx1"/>
                </a:solidFill>
              </a:rPr>
              <a:t>         Pour en savoir plus</a:t>
            </a:r>
            <a:endParaRPr lang="fr-FR" sz="1100" dirty="0">
              <a:solidFill>
                <a:schemeClr val="tx1"/>
              </a:solidFill>
            </a:endParaRPr>
          </a:p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100" dirty="0">
                <a:solidFill>
                  <a:schemeClr val="tx1"/>
                </a:solidFill>
              </a:rPr>
              <a:t>Vous pourrez retrouver l’ensemble des informations relatives au fonds d’accompagnement social dans son </a:t>
            </a:r>
            <a:r>
              <a:rPr lang="fr-FR" sz="1100" b="1" dirty="0">
                <a:solidFill>
                  <a:schemeClr val="accent3"/>
                </a:solidFill>
              </a:rPr>
              <a:t>Règlement intérieur</a:t>
            </a:r>
            <a:r>
              <a:rPr lang="fr-FR" sz="1100" dirty="0">
                <a:solidFill>
                  <a:schemeClr val="tx1"/>
                </a:solidFill>
              </a:rPr>
              <a:t>, et en particulier le détail : </a:t>
            </a:r>
          </a:p>
          <a:p>
            <a:pPr marL="285750" indent="-2857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chemeClr val="tx1"/>
                </a:solidFill>
              </a:rPr>
              <a:t>Des types d’aides individuelles pouvant être financées par le fonds ;</a:t>
            </a:r>
          </a:p>
          <a:p>
            <a:pPr marL="285750" indent="-2857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chemeClr val="tx1"/>
                </a:solidFill>
              </a:rPr>
              <a:t>Des conditions d’éligibilité et de fonctionnement du dispositif ;</a:t>
            </a:r>
          </a:p>
          <a:p>
            <a:pPr marL="285750" indent="-2857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chemeClr val="tx1"/>
                </a:solidFill>
              </a:rPr>
              <a:t>Des modalités d’instruction et d’attribution des aides</a:t>
            </a:r>
          </a:p>
        </p:txBody>
      </p:sp>
      <p:pic>
        <p:nvPicPr>
          <p:cNvPr id="39" name="Graphique 38" descr="Loupe avec un remplissage uni">
            <a:extLst>
              <a:ext uri="{FF2B5EF4-FFF2-40B4-BE49-F238E27FC236}">
                <a16:creationId xmlns:a16="http://schemas.microsoft.com/office/drawing/2014/main" id="{A55D3372-EE98-9F39-48A4-46AABFC7B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545965" y="7635330"/>
            <a:ext cx="288000" cy="2880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DB00D64-B3E4-53E0-8746-7651169CB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638135"/>
              </p:ext>
            </p:extLst>
          </p:nvPr>
        </p:nvGraphicFramePr>
        <p:xfrm>
          <a:off x="394607" y="5534729"/>
          <a:ext cx="6068786" cy="17887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3169">
                  <a:extLst>
                    <a:ext uri="{9D8B030D-6E8A-4147-A177-3AD203B41FA5}">
                      <a16:colId xmlns:a16="http://schemas.microsoft.com/office/drawing/2014/main" val="2853965035"/>
                    </a:ext>
                  </a:extLst>
                </a:gridCol>
                <a:gridCol w="1762463">
                  <a:extLst>
                    <a:ext uri="{9D8B030D-6E8A-4147-A177-3AD203B41FA5}">
                      <a16:colId xmlns:a16="http://schemas.microsoft.com/office/drawing/2014/main" val="3498895724"/>
                    </a:ext>
                  </a:extLst>
                </a:gridCol>
                <a:gridCol w="1763154">
                  <a:extLst>
                    <a:ext uri="{9D8B030D-6E8A-4147-A177-3AD203B41FA5}">
                      <a16:colId xmlns:a16="http://schemas.microsoft.com/office/drawing/2014/main" val="3659785824"/>
                    </a:ext>
                  </a:extLst>
                </a:gridCol>
              </a:tblGrid>
              <a:tr h="2979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1" dirty="0">
                          <a:solidFill>
                            <a:schemeClr val="tx1"/>
                          </a:solidFill>
                          <a:effectLst/>
                        </a:rPr>
                        <a:t>Types d’aides 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1" dirty="0">
                          <a:solidFill>
                            <a:schemeClr val="tx1"/>
                          </a:solidFill>
                          <a:effectLst/>
                        </a:rPr>
                        <a:t>Montant d’aide 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1" dirty="0">
                          <a:solidFill>
                            <a:schemeClr val="tx1"/>
                          </a:solidFill>
                          <a:effectLst/>
                        </a:rPr>
                        <a:t>Montant plafond 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123344"/>
                  </a:ext>
                </a:extLst>
              </a:tr>
              <a:tr h="2985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Frais de santé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>
                          <a:solidFill>
                            <a:schemeClr val="tx1"/>
                          </a:solidFill>
                          <a:effectLst/>
                        </a:rPr>
                        <a:t>70% du reste à charge </a:t>
                      </a:r>
                      <a:endParaRPr lang="fr-FR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kern="1200" dirty="0">
                          <a:solidFill>
                            <a:schemeClr val="tx1"/>
                          </a:solidFill>
                          <a:effectLst/>
                        </a:rPr>
                        <a:t>500 €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444430"/>
                  </a:ext>
                </a:extLst>
              </a:tr>
              <a:tr h="2979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Financement de la cotisation santé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40% de la cotisation 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kern="1200" dirty="0">
                          <a:solidFill>
                            <a:schemeClr val="tx1"/>
                          </a:solidFill>
                          <a:effectLst/>
                        </a:rPr>
                        <a:t>400 €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35843"/>
                  </a:ext>
                </a:extLst>
              </a:tr>
              <a:tr h="2979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Aide à domicile hospitalisation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>
                          <a:solidFill>
                            <a:schemeClr val="tx1"/>
                          </a:solidFill>
                          <a:effectLst/>
                        </a:rPr>
                        <a:t>100% du reste à charge </a:t>
                      </a:r>
                      <a:endParaRPr lang="fr-FR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kern="1200" dirty="0">
                          <a:solidFill>
                            <a:schemeClr val="tx1"/>
                          </a:solidFill>
                          <a:effectLst/>
                        </a:rPr>
                        <a:t>500 €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212003"/>
                  </a:ext>
                </a:extLst>
              </a:tr>
              <a:tr h="2979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Aménagement/équipement handicap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50% du reste à charge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kern="1200" dirty="0">
                          <a:solidFill>
                            <a:schemeClr val="tx1"/>
                          </a:solidFill>
                          <a:effectLst/>
                        </a:rPr>
                        <a:t>800 €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780000"/>
                  </a:ext>
                </a:extLst>
              </a:tr>
              <a:tr h="2985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Aidant (répit et santé psy)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50% du reste à charge 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kern="1200" dirty="0">
                          <a:solidFill>
                            <a:schemeClr val="tx1"/>
                          </a:solidFill>
                          <a:effectLst/>
                        </a:rPr>
                        <a:t>800 €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48572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051E223-E85F-6F18-5768-597651C39C84}"/>
              </a:ext>
            </a:extLst>
          </p:cNvPr>
          <p:cNvSpPr txBox="1"/>
          <p:nvPr/>
        </p:nvSpPr>
        <p:spPr>
          <a:xfrm>
            <a:off x="182470" y="5198808"/>
            <a:ext cx="6509541" cy="303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300" dirty="0"/>
              <a:t>Le montant de l’aide individuelle est défini selon le barème suivant :</a:t>
            </a:r>
          </a:p>
        </p:txBody>
      </p:sp>
    </p:spTree>
    <p:extLst>
      <p:ext uri="{BB962C8B-B14F-4D97-AF65-F5344CB8AC3E}">
        <p14:creationId xmlns:p14="http://schemas.microsoft.com/office/powerpoint/2010/main" val="21112772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DF67C306EE04408E7B34E5E06AB491" ma:contentTypeVersion="14" ma:contentTypeDescription="Crée un document." ma:contentTypeScope="" ma:versionID="125be988feaae4d7935951240f02bf94">
  <xsd:schema xmlns:xsd="http://www.w3.org/2001/XMLSchema" xmlns:xs="http://www.w3.org/2001/XMLSchema" xmlns:p="http://schemas.microsoft.com/office/2006/metadata/properties" xmlns:ns2="03db27fb-26a5-4a38-8567-816cea26f19c" xmlns:ns3="9ac52a39-fd45-4211-967f-ccca23936b47" xmlns:ns4="bc9cca19-f02c-4b16-9c11-b3f77e01bc4b" targetNamespace="http://schemas.microsoft.com/office/2006/metadata/properties" ma:root="true" ma:fieldsID="0bdb5333a8c92aeed7d5239ba2268344" ns2:_="" ns3:_="" ns4:_="">
    <xsd:import namespace="03db27fb-26a5-4a38-8567-816cea26f19c"/>
    <xsd:import namespace="9ac52a39-fd45-4211-967f-ccca23936b47"/>
    <xsd:import namespace="bc9cca19-f02c-4b16-9c11-b3f77e01bc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db27fb-26a5-4a38-8567-816cea26f1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alises d’images" ma:readOnly="false" ma:fieldId="{5cf76f15-5ced-4ddc-b409-7134ff3c332f}" ma:taxonomyMulti="true" ma:sspId="b6c994b3-89f3-416a-bef8-806006d83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c52a39-fd45-4211-967f-ccca23936b4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cca19-f02c-4b16-9c11-b3f77e01bc4b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6da17fc-fe63-4760-8d31-d9c5b056b572}" ma:internalName="TaxCatchAll" ma:showField="CatchAllData" ma:web="bc9cca19-f02c-4b16-9c11-b3f77e01bc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db27fb-26a5-4a38-8567-816cea26f19c">
      <Terms xmlns="http://schemas.microsoft.com/office/infopath/2007/PartnerControls"/>
    </lcf76f155ced4ddcb4097134ff3c332f>
    <TaxCatchAll xmlns="bc9cca19-f02c-4b16-9c11-b3f77e01bc4b" xsi:nil="true"/>
  </documentManagement>
</p:properties>
</file>

<file path=customXml/itemProps1.xml><?xml version="1.0" encoding="utf-8"?>
<ds:datastoreItem xmlns:ds="http://schemas.openxmlformats.org/officeDocument/2006/customXml" ds:itemID="{2FA75E82-C7ED-4EB1-9FFA-5F0A0B2458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2E860D6-AF9D-44D9-B35F-163E58743C07}"/>
</file>

<file path=customXml/itemProps3.xml><?xml version="1.0" encoding="utf-8"?>
<ds:datastoreItem xmlns:ds="http://schemas.openxmlformats.org/officeDocument/2006/customXml" ds:itemID="{283F3326-475B-42A2-8AF4-BF174B5E29C5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82e7ccc-c5ce-4d2b-b332-53b3c9f24299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7984</TotalTime>
  <Words>1077</Words>
  <Application>Microsoft Office PowerPoint</Application>
  <PresentationFormat>Format A4 (210 x 297 mm)</PresentationFormat>
  <Paragraphs>112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 CARON</dc:creator>
  <cp:lastModifiedBy>SAUVAGEOT Frédérique</cp:lastModifiedBy>
  <cp:revision>27</cp:revision>
  <dcterms:created xsi:type="dcterms:W3CDTF">2025-03-20T09:30:17Z</dcterms:created>
  <dcterms:modified xsi:type="dcterms:W3CDTF">2025-12-02T11:04:49Z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0x01010048DF67C306EE04408E7B34E5E06AB491</vt:lpwstr>
  </property>
</Properties>
</file>